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2"/>
  </p:notesMasterIdLst>
  <p:sldIdLst>
    <p:sldId id="278" r:id="rId5"/>
    <p:sldId id="280" r:id="rId6"/>
    <p:sldId id="279" r:id="rId7"/>
    <p:sldId id="281" r:id="rId8"/>
    <p:sldId id="275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6" r:id="rId28"/>
    <p:sldId id="277" r:id="rId29"/>
    <p:sldId id="274" r:id="rId30"/>
    <p:sldId id="282" r:id="rId31"/>
  </p:sldIdLst>
  <p:sldSz cx="24384000" cy="137160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1pPr>
    <a:lvl2pPr marL="228600" indent="2286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2pPr>
    <a:lvl3pPr marL="457200" indent="4572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3pPr>
    <a:lvl4pPr marL="685800" indent="6858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4pPr>
    <a:lvl5pPr marL="914400" indent="9144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5pPr>
    <a:lvl6pPr marL="22860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6pPr>
    <a:lvl7pPr marL="27432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7pPr>
    <a:lvl8pPr marL="32004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8pPr>
    <a:lvl9pPr marL="36576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446" autoAdjust="0"/>
  </p:normalViewPr>
  <p:slideViewPr>
    <p:cSldViewPr>
      <p:cViewPr varScale="1">
        <p:scale>
          <a:sx n="52" d="100"/>
          <a:sy n="52" d="100"/>
        </p:scale>
        <p:origin x="-208" y="-112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 smtClean="0"/>
              <a:t>Intensity of Interest or Need</a:t>
            </a:r>
            <a:endParaRPr lang="en-US" sz="1800" dirty="0"/>
          </a:p>
        </c:rich>
      </c:tx>
      <c:layout/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3366FF"/>
              </a:solidFill>
            </c:spPr>
          </c:dPt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Hot</c:v>
                </c:pt>
                <c:pt idx="1">
                  <c:v>Moderate</c:v>
                </c:pt>
                <c:pt idx="2">
                  <c:v>Mild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7.0</c:v>
                </c:pt>
                <c:pt idx="1">
                  <c:v>12.0</c:v>
                </c:pt>
                <c:pt idx="2">
                  <c:v>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169816"/>
        <c:axId val="2101172792"/>
      </c:barChart>
      <c:catAx>
        <c:axId val="2101169816"/>
        <c:scaling>
          <c:orientation val="minMax"/>
        </c:scaling>
        <c:delete val="0"/>
        <c:axPos val="b"/>
        <c:majorTickMark val="out"/>
        <c:minorTickMark val="none"/>
        <c:tickLblPos val="nextTo"/>
        <c:crossAx val="2101172792"/>
        <c:crosses val="autoZero"/>
        <c:auto val="1"/>
        <c:lblAlgn val="ctr"/>
        <c:lblOffset val="100"/>
        <c:noMultiLvlLbl val="0"/>
      </c:catAx>
      <c:valAx>
        <c:axId val="21011727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1698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Pricing Sentiment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pattFill prst="ltUpDiag">
                <a:fgClr>
                  <a:schemeClr val="tx1"/>
                </a:fgClr>
                <a:bgClr>
                  <a:prstClr val="white"/>
                </a:bgClr>
              </a:pattFill>
            </c:spPr>
          </c:dPt>
          <c:dPt>
            <c:idx val="1"/>
            <c:invertIfNegative val="0"/>
            <c:bubble3D val="0"/>
            <c:spPr>
              <a:solidFill>
                <a:srgbClr val="FF9999"/>
              </a:solidFill>
            </c:spPr>
          </c:dPt>
          <c:dPt>
            <c:idx val="2"/>
            <c:invertIfNegative val="0"/>
            <c:bubble3D val="0"/>
            <c:spPr>
              <a:solidFill>
                <a:srgbClr val="FFFF66"/>
              </a:solidFill>
            </c:spPr>
          </c:dPt>
          <c:dPt>
            <c:idx val="3"/>
            <c:invertIfNegative val="0"/>
            <c:bubble3D val="0"/>
            <c:spPr>
              <a:solidFill>
                <a:srgbClr val="CCFFCC"/>
              </a:solidFill>
            </c:spPr>
          </c:dPt>
          <c:dLbls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Not Meaningful</c:v>
                </c:pt>
                <c:pt idx="1">
                  <c:v>Too Expensive</c:v>
                </c:pt>
                <c:pt idx="2">
                  <c:v>Neutral</c:v>
                </c:pt>
                <c:pt idx="3">
                  <c:v>Comfortable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7.0</c:v>
                </c:pt>
                <c:pt idx="1">
                  <c:v>2.0</c:v>
                </c:pt>
                <c:pt idx="2">
                  <c:v>13.0</c:v>
                </c:pt>
                <c:pt idx="3">
                  <c:v>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240888"/>
        <c:axId val="2101243896"/>
      </c:barChart>
      <c:catAx>
        <c:axId val="2101240888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01243896"/>
        <c:crosses val="autoZero"/>
        <c:auto val="1"/>
        <c:lblAlgn val="ctr"/>
        <c:lblOffset val="100"/>
        <c:noMultiLvlLbl val="0"/>
      </c:catAx>
      <c:valAx>
        <c:axId val="21012438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24088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>
                <a:sym typeface="Avenir" charset="0"/>
              </a:rPr>
              <a:t>Click to edit Master text styles</a:t>
            </a:r>
          </a:p>
          <a:p>
            <a:pPr lvl="1"/>
            <a:r>
              <a:rPr lang="en-US" noProof="0" smtClean="0">
                <a:sym typeface="Avenir" charset="0"/>
              </a:rPr>
              <a:t>Second level</a:t>
            </a:r>
          </a:p>
          <a:p>
            <a:pPr lvl="2"/>
            <a:r>
              <a:rPr lang="en-US" noProof="0" smtClean="0">
                <a:sym typeface="Avenir" charset="0"/>
              </a:rPr>
              <a:t>Third level</a:t>
            </a:r>
          </a:p>
          <a:p>
            <a:pPr lvl="3"/>
            <a:r>
              <a:rPr lang="en-US" noProof="0" smtClean="0">
                <a:sym typeface="Avenir" charset="0"/>
              </a:rPr>
              <a:t>Fourth level</a:t>
            </a:r>
          </a:p>
          <a:p>
            <a:pPr lvl="4"/>
            <a:r>
              <a:rPr lang="en-US" noProof="0" smtClean="0">
                <a:sym typeface="Avenir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099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ＭＳ Ｐゴシック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Hot = short</a:t>
            </a:r>
            <a:r>
              <a:rPr lang="en-US" baseline="0" dirty="0" smtClean="0"/>
              <a:t> term and specific need identified</a:t>
            </a:r>
          </a:p>
          <a:p>
            <a:r>
              <a:rPr lang="en-US" baseline="0" dirty="0" smtClean="0"/>
              <a:t>Moderate = can envision applications to use in their organization, or wants to make introduction to others on team</a:t>
            </a:r>
          </a:p>
          <a:p>
            <a:r>
              <a:rPr lang="en-US" baseline="0" dirty="0" smtClean="0"/>
              <a:t>Mild = sees value and engaged in the meeting, but is either a) not a buying influence nor technical buyer or b) consultant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Developments since last report:</a:t>
            </a:r>
          </a:p>
          <a:p>
            <a:r>
              <a:rPr lang="en-US" baseline="0" dirty="0" smtClean="0"/>
              <a:t>Added </a:t>
            </a:r>
            <a:r>
              <a:rPr lang="en-US" baseline="0" dirty="0" err="1" smtClean="0"/>
              <a:t>BlackArrow</a:t>
            </a:r>
            <a:r>
              <a:rPr lang="en-US" baseline="0" dirty="0" smtClean="0"/>
              <a:t> – actively doing </a:t>
            </a:r>
            <a:r>
              <a:rPr lang="en-US" baseline="0" dirty="0" err="1" smtClean="0"/>
              <a:t>perf</a:t>
            </a:r>
            <a:r>
              <a:rPr lang="en-US" baseline="0" dirty="0" smtClean="0"/>
              <a:t> testing with them</a:t>
            </a:r>
          </a:p>
          <a:p>
            <a:r>
              <a:rPr lang="en-US" baseline="0" dirty="0" smtClean="0"/>
              <a:t>Digital </a:t>
            </a:r>
            <a:r>
              <a:rPr lang="en-US" baseline="0" dirty="0" err="1" smtClean="0"/>
              <a:t>Infuzion</a:t>
            </a:r>
            <a:r>
              <a:rPr lang="en-US" baseline="0" dirty="0" smtClean="0"/>
              <a:t> wants us to do intro meeting with their CEO</a:t>
            </a:r>
          </a:p>
          <a:p>
            <a:r>
              <a:rPr lang="en-US" baseline="0" dirty="0" err="1" smtClean="0"/>
              <a:t>NeoTechnology</a:t>
            </a:r>
            <a:r>
              <a:rPr lang="en-US" baseline="0" dirty="0" smtClean="0"/>
              <a:t> – starting evaluation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Pricing sentiment – moved one “Not Meaningful” into the Neutral column as our sales conversations are advancing (</a:t>
            </a:r>
            <a:r>
              <a:rPr lang="en-US" baseline="0" dirty="0" err="1" smtClean="0"/>
              <a:t>NeoTechnology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The 2 accounts saying “too expensive” = Icahn School of Medicine (further argument was that we should be open source and sell services), Novartis (research group) also said “too expensive” – note, was an advanced research lab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63F987-E18B-D54A-8D8E-8C966ED6B7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94075" y="623888"/>
            <a:ext cx="3902075" cy="11877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6263" y="623888"/>
            <a:ext cx="11555412" cy="11877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8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9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9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77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1785938"/>
            <a:ext cx="7727950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1785938"/>
            <a:ext cx="7729537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8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8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39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4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38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38078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380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42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94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09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0700" y="7094538"/>
            <a:ext cx="7783513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7094538"/>
            <a:ext cx="7785100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9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99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1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19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901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51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7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122650" y="2303463"/>
            <a:ext cx="3929063" cy="886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0700" y="2303463"/>
            <a:ext cx="11639550" cy="886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29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80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862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16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36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2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6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3660775"/>
            <a:ext cx="7727950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3660775"/>
            <a:ext cx="7729537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28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06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555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93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299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623888"/>
            <a:ext cx="5486400" cy="116284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23888"/>
            <a:ext cx="16306800" cy="11628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5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7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86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05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4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4386263" y="3660775"/>
            <a:ext cx="15609887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body" idx="1"/>
          </p:nvPr>
        </p:nvSpPr>
        <p:spPr bwMode="auto">
          <a:xfrm>
            <a:off x="4386263" y="1785938"/>
            <a:ext cx="15609887" cy="1014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title"/>
          </p:nvPr>
        </p:nvSpPr>
        <p:spPr bwMode="auto">
          <a:xfrm>
            <a:off x="4833938" y="2303463"/>
            <a:ext cx="147161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/>
          </p:cNvSpPr>
          <p:nvPr>
            <p:ph type="body" idx="1"/>
          </p:nvPr>
        </p:nvSpPr>
        <p:spPr bwMode="auto">
          <a:xfrm>
            <a:off x="4330700" y="7094538"/>
            <a:ext cx="15721013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Walk Through Silicon Valley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an English Major Survived 40 years in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90905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25675" y="1785938"/>
            <a:ext cx="19931063" cy="10144125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6200" smtClean="0"/>
              <a:t>Code is &lt; 50% of the product you deliver to your customers</a:t>
            </a:r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Stock_000010406954Medi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128588"/>
            <a:ext cx="20185062" cy="134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8938" y="600075"/>
            <a:ext cx="18524537" cy="3036888"/>
          </a:xfrm>
        </p:spPr>
        <p:txBody>
          <a:bodyPr/>
          <a:lstStyle/>
          <a:p>
            <a:pPr defTabSz="519113" eaLnBrk="1">
              <a:defRPr/>
            </a:pPr>
            <a:r>
              <a:rPr lang="en-US" sz="9900" dirty="0" smtClean="0"/>
              <a:t>Jam isn’t much good without a jar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6413" y="623888"/>
            <a:ext cx="23369587" cy="3036887"/>
          </a:xfrm>
        </p:spPr>
        <p:txBody>
          <a:bodyPr/>
          <a:lstStyle/>
          <a:p>
            <a:pPr defTabSz="519113" eaLnBrk="1">
              <a:defRPr/>
            </a:pPr>
            <a:r>
              <a:rPr lang="en-US" sz="9900" dirty="0" smtClean="0"/>
              <a:t>Software isn’t much good without the 9P’s</a:t>
            </a:r>
            <a:endParaRPr lang="en-US" dirty="0" smtClean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52763" y="3589338"/>
            <a:ext cx="5326062" cy="8840787"/>
          </a:xfrm>
        </p:spPr>
        <p:txBody>
          <a:bodyPr/>
          <a:lstStyle/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smtClean="0"/>
              <a:t>Profile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smtClean="0"/>
              <a:t>Pain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smtClean="0"/>
              <a:t>Position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smtClean="0"/>
              <a:t>Product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smtClean="0"/>
              <a:t>Pricing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smtClean="0"/>
              <a:t>Placement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smtClean="0"/>
              <a:t>Partners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smtClean="0"/>
              <a:t>Promotion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smtClean="0"/>
              <a:t>Proposition</a:t>
            </a:r>
          </a:p>
        </p:txBody>
      </p:sp>
      <p:pic>
        <p:nvPicPr>
          <p:cNvPr id="12291" name="Picture 3" descr="JamJ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175" y="3302000"/>
            <a:ext cx="6667500" cy="809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7400" y="12902624"/>
            <a:ext cx="1440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e.g. “PBJ” jam application deployment requires a jam, knife, bread, cutting board…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406775" y="528638"/>
            <a:ext cx="17568863" cy="3036887"/>
          </a:xfrm>
        </p:spPr>
        <p:txBody>
          <a:bodyPr/>
          <a:lstStyle/>
          <a:p>
            <a:pPr defTabSz="565150" eaLnBrk="1">
              <a:defRPr/>
            </a:pPr>
            <a:r>
              <a:rPr lang="en-US" sz="10800" smtClean="0"/>
              <a:t>Classic Product Management</a:t>
            </a:r>
            <a:endParaRPr lang="en-US" smtClean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2125" indent="-492125" eaLnBrk="1">
              <a:defRPr/>
            </a:pPr>
            <a:r>
              <a:rPr lang="en-US" sz="5200" b="1" dirty="0" smtClean="0">
                <a:latin typeface="Franklin Gothic Medium" charset="0"/>
                <a:cs typeface="Franklin Gothic Medium" charset="0"/>
                <a:sym typeface="Franklin Gothic Medium" charset="0"/>
              </a:rPr>
              <a:t>The Four P’s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 smtClean="0"/>
              <a:t>Product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 smtClean="0"/>
              <a:t>Pricing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 smtClean="0"/>
              <a:t>Placement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 smtClean="0"/>
              <a:t>Promotion</a:t>
            </a:r>
          </a:p>
        </p:txBody>
      </p:sp>
      <p:pic>
        <p:nvPicPr>
          <p:cNvPr id="13315" name="Picture 3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7175" y="4576763"/>
            <a:ext cx="5462588" cy="700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362200" y="1785938"/>
            <a:ext cx="10152063" cy="10144125"/>
          </a:xfrm>
        </p:spPr>
        <p:txBody>
          <a:bodyPr lIns="71437" tIns="71437" rIns="71437" bIns="71437"/>
          <a:lstStyle/>
          <a:p>
            <a:pPr marL="0" indent="0" eaLnBrk="1">
              <a:spcBef>
                <a:spcPts val="6900"/>
              </a:spcBef>
              <a:defRPr/>
            </a:pPr>
            <a:r>
              <a:rPr lang="en-US" sz="5500" dirty="0" smtClean="0"/>
              <a:t>You have no time to go back to college to study marketing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 smtClean="0"/>
              <a:t>Anyway, you’re an engineering driven operation and can</a:t>
            </a:r>
            <a:r>
              <a:rPr lang="ja-JP" altLang="en-US" sz="5500" dirty="0" smtClean="0"/>
              <a:t>’</a:t>
            </a:r>
            <a:r>
              <a:rPr lang="en-US" sz="5500" dirty="0" smtClean="0"/>
              <a:t>t throw too much money down the marketing and sales rat-hole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 smtClean="0"/>
              <a:t>So, 9P’s is a checklist of things you need to be thinking through before and during your product introduction</a:t>
            </a:r>
            <a:endParaRPr lang="en-US" dirty="0" smtClean="0"/>
          </a:p>
        </p:txBody>
      </p:sp>
      <p:pic>
        <p:nvPicPr>
          <p:cNvPr id="14338" name="Picture 2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7963" y="0"/>
            <a:ext cx="6645275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0" y="6183313"/>
            <a:ext cx="68326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4" descr="AppleLogoAluminu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0125" y="8110538"/>
            <a:ext cx="6502400" cy="561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Profile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smtClean="0"/>
              <a:t>Who uses it?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smtClean="0"/>
              <a:t>Who buys it? 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smtClean="0"/>
              <a:t>How can you divide up your market into manageable segments?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smtClean="0"/>
              <a:t>How many potential customers are out there?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smtClean="0"/>
              <a:t>Where do they hang out?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smtClean="0"/>
              <a:t>How do you recognize a prospect when you see one?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smtClean="0"/>
              <a:t>Where do you go first? Biggest pain? Risk tolerance?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smtClean="0"/>
              <a:t>What will they pay?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smtClean="0"/>
              <a:t>What other options, alternatives do they have? </a:t>
            </a:r>
            <a:endParaRPr lang="en-US" smtClean="0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5900" y="803275"/>
            <a:ext cx="286385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Proposition</a:t>
            </a:r>
            <a:endParaRPr lang="en-US">
              <a:cs typeface="Franklin Gothic Book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2506"/>
          </a:solid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Pain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 smtClean="0"/>
              <a:t>Customer’s current situation?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 smtClean="0"/>
              <a:t>How do they suffer? How do they measure the pain?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 smtClean="0"/>
              <a:t>What is the value of fixing the problem?  Cost of not dealing with it?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 smtClean="0"/>
              <a:t>What are the trigger points to taking action and buying?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 smtClean="0"/>
              <a:t>What are the barriers to that action?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 smtClean="0"/>
              <a:t>Can they afford to take action?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endParaRPr lang="en-US" sz="4500" dirty="0" smtClean="0"/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i="1" dirty="0" smtClean="0"/>
              <a:t>If they’re not feeling pain, you won</a:t>
            </a:r>
            <a:r>
              <a:rPr lang="ja-JP" altLang="en-US" sz="4500" i="1" dirty="0" smtClean="0"/>
              <a:t>’</a:t>
            </a:r>
            <a:r>
              <a:rPr lang="en-US" sz="4500" i="1" dirty="0" smtClean="0"/>
              <a:t>t gain.</a:t>
            </a:r>
            <a:endParaRPr lang="en-US" dirty="0" smtClean="0"/>
          </a:p>
        </p:txBody>
      </p:sp>
      <p:sp>
        <p:nvSpPr>
          <p:cNvPr id="16388" name="AutoShape 4"/>
          <p:cNvSpPr>
            <a:spLocks/>
          </p:cNvSpPr>
          <p:nvPr/>
        </p:nvSpPr>
        <p:spPr bwMode="auto">
          <a:xfrm>
            <a:off x="215900" y="803275"/>
            <a:ext cx="286385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Proposition</a:t>
            </a:r>
            <a:endParaRPr lang="en-US">
              <a:cs typeface="Franklin Gothic Book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Position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 smtClean="0"/>
              <a:t>Enumerate your competitors and customer’s alternatives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 smtClean="0"/>
              <a:t>Identify distinguishing/unique characteristics of your offer. </a:t>
            </a:r>
          </a:p>
          <a:p>
            <a:pPr marL="171450" lvl="1" indent="0" defTabSz="438150" eaLnBrk="1">
              <a:spcBef>
                <a:spcPts val="3100"/>
              </a:spcBef>
              <a:defRPr/>
            </a:pPr>
            <a:r>
              <a:rPr lang="en-US" sz="3700" dirty="0" smtClean="0"/>
              <a:t>		Characteristics should be a feature/benefit pair.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 smtClean="0"/>
              <a:t>Must map to the customer pain points you’ve identified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 smtClean="0"/>
              <a:t>Are there worse pain points for the customer than those solved here?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 smtClean="0"/>
              <a:t>Lifespan of your solution? Short-term? Long-term? Dead-end?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 smtClean="0"/>
              <a:t>Roadmap: can you articulate an evolution of the product that addresses adjacent pain points or problems?  What green pastures lie ahead?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endParaRPr lang="en-US" sz="3700" dirty="0" smtClean="0"/>
          </a:p>
        </p:txBody>
      </p:sp>
      <p:sp>
        <p:nvSpPr>
          <p:cNvPr id="17412" name="AutoShape 4"/>
          <p:cNvSpPr>
            <a:spLocks/>
          </p:cNvSpPr>
          <p:nvPr/>
        </p:nvSpPr>
        <p:spPr bwMode="auto">
          <a:xfrm>
            <a:off x="215900" y="803275"/>
            <a:ext cx="286385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Proposition</a:t>
            </a:r>
            <a:endParaRPr lang="en-US">
              <a:cs typeface="Franklin Gothic Book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365C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Product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 smtClean="0"/>
              <a:t>Clearly defined benefits from using your product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 smtClean="0"/>
              <a:t>What features does the product contain that deliver this benefit?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 smtClean="0"/>
              <a:t>Clear definition and specification of the product, related service and support</a:t>
            </a:r>
          </a:p>
          <a:p>
            <a:pPr marL="541338" lvl="3" indent="0" defTabSz="460375" eaLnBrk="1">
              <a:spcBef>
                <a:spcPts val="3300"/>
              </a:spcBef>
              <a:defRPr/>
            </a:pPr>
            <a:r>
              <a:rPr lang="en-US" sz="3900" smtClean="0"/>
              <a:t>Should also be conscious of dependent external components i.e. Batteries not included</a:t>
            </a:r>
          </a:p>
          <a:p>
            <a:pPr marL="541338" lvl="3" indent="0" defTabSz="460375" eaLnBrk="1">
              <a:spcBef>
                <a:spcPts val="3300"/>
              </a:spcBef>
              <a:defRPr/>
            </a:pPr>
            <a:r>
              <a:rPr lang="en-US" sz="3900" smtClean="0"/>
              <a:t>Make it easy to find batteries, if you can</a:t>
            </a:r>
            <a:r>
              <a:rPr lang="ja-JP" altLang="en-US" sz="3900" smtClean="0"/>
              <a:t>’</a:t>
            </a:r>
            <a:r>
              <a:rPr lang="en-US" sz="3900" smtClean="0"/>
              <a:t>t supply them yourself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 smtClean="0"/>
              <a:t>How is the product used by your customer? Who are the beneficiaries? (hint: might not be the direct users)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 smtClean="0"/>
              <a:t>Pricing, licensing, business terms.  </a:t>
            </a:r>
          </a:p>
          <a:p>
            <a:pPr marL="0" indent="0" defTabSz="460375" eaLnBrk="1">
              <a:spcBef>
                <a:spcPts val="3300"/>
              </a:spcBef>
              <a:defRPr/>
            </a:pPr>
            <a:r>
              <a:rPr lang="en-US" sz="3900" i="1" smtClean="0"/>
              <a:t>Aspire to be frictionless.  </a:t>
            </a:r>
            <a:r>
              <a:rPr lang="ja-JP" altLang="en-US" sz="3900" i="1" smtClean="0"/>
              <a:t>“</a:t>
            </a:r>
            <a:r>
              <a:rPr lang="en-US" sz="3900" i="1" smtClean="0"/>
              <a:t>Any job that</a:t>
            </a:r>
            <a:r>
              <a:rPr lang="ja-JP" altLang="en-US" sz="3900" i="1" smtClean="0"/>
              <a:t>’</a:t>
            </a:r>
            <a:r>
              <a:rPr lang="en-US" sz="3900" i="1" smtClean="0"/>
              <a:t>s easily accessible is nearly done.</a:t>
            </a:r>
            <a:r>
              <a:rPr lang="ja-JP" altLang="en-US" sz="3900" i="1" smtClean="0"/>
              <a:t>”</a:t>
            </a:r>
            <a:endParaRPr lang="en-US" smtClean="0"/>
          </a:p>
        </p:txBody>
      </p:sp>
      <p:sp>
        <p:nvSpPr>
          <p:cNvPr id="18436" name="AutoShape 4"/>
          <p:cNvSpPr>
            <a:spLocks/>
          </p:cNvSpPr>
          <p:nvPr/>
        </p:nvSpPr>
        <p:spPr bwMode="auto">
          <a:xfrm>
            <a:off x="215900" y="803275"/>
            <a:ext cx="286385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Proposition</a:t>
            </a:r>
            <a:endParaRPr lang="en-US">
              <a:cs typeface="Franklin Gothic Book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B5D1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Pricing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 smtClean="0"/>
              <a:t>Can you sustain a price that supports long-term investment in the product?</a:t>
            </a:r>
          </a:p>
          <a:p>
            <a:pPr marL="812800" lvl="4" indent="0" defTabSz="519113" eaLnBrk="1">
              <a:spcBef>
                <a:spcPts val="3700"/>
              </a:spcBef>
              <a:defRPr/>
            </a:pPr>
            <a:r>
              <a:rPr lang="en-US" sz="4400" dirty="0" smtClean="0"/>
              <a:t>And still provide customer benefit and ROI?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 smtClean="0"/>
              <a:t>Try to build a back-of-the-envelope Return-on-Investment analysis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 smtClean="0"/>
              <a:t>Keep discounts simple - how much time and mental energy do you want your customers to spend on this, when they’ve decided to buy?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 smtClean="0"/>
              <a:t>Be conscious of how your customer might use the product. Take care not to make too many assumptions (especially if it’s a development platform)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 smtClean="0"/>
              <a:t>Pricing architecture - atomic, accessible, adaptable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i="1" dirty="0" smtClean="0"/>
              <a:t>It will change.</a:t>
            </a:r>
            <a:endParaRPr lang="en-US" dirty="0" smtClean="0"/>
          </a:p>
        </p:txBody>
      </p:sp>
      <p:sp>
        <p:nvSpPr>
          <p:cNvPr id="19460" name="AutoShape 4"/>
          <p:cNvSpPr>
            <a:spLocks/>
          </p:cNvSpPr>
          <p:nvPr/>
        </p:nvSpPr>
        <p:spPr bwMode="auto">
          <a:xfrm>
            <a:off x="215900" y="803275"/>
            <a:ext cx="286385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Proposition</a:t>
            </a:r>
            <a:endParaRPr lang="en-US">
              <a:cs typeface="Franklin Gothic Book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/>
              <a:t>Lunch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17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73F9B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Placement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 smtClean="0"/>
              <a:t>Who sells the product? Which channels?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 smtClean="0"/>
              <a:t>Who are the buyers in the supply chain? (may be multiple steps)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 smtClean="0"/>
              <a:t>Where are you likely to be seen by buyers, users?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 smtClean="0"/>
              <a:t>What is the typical timeline to close a sale?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 smtClean="0"/>
              <a:t>Identify specific, concrete steps/milestones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 smtClean="0"/>
              <a:t>How do you stay present with buyers, users, during the sales process?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 smtClean="0"/>
              <a:t>What are the resources needed to support a sale?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 smtClean="0"/>
              <a:t>How do you deliver, once sale is done? Support initial use and deployment?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 smtClean="0"/>
              <a:t>Clearly set expectations about delivery: what customer receives, when?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 smtClean="0"/>
              <a:t>Customer on-boarding process? Training and support access? Community resources?</a:t>
            </a:r>
            <a:endParaRPr lang="en-US" smtClean="0"/>
          </a:p>
        </p:txBody>
      </p:sp>
      <p:sp>
        <p:nvSpPr>
          <p:cNvPr id="20484" name="AutoShape 4"/>
          <p:cNvSpPr>
            <a:spLocks/>
          </p:cNvSpPr>
          <p:nvPr/>
        </p:nvSpPr>
        <p:spPr bwMode="auto">
          <a:xfrm>
            <a:off x="215900" y="803275"/>
            <a:ext cx="286385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Proposition</a:t>
            </a:r>
            <a:endParaRPr lang="en-US">
              <a:cs typeface="Franklin Gothic Book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9019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Partners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 smtClean="0"/>
              <a:t>Are third-party components required?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 smtClean="0"/>
              <a:t>Make them easy for your customers to find. 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 smtClean="0"/>
              <a:t>Take care to minimize share-of-wallet competition. Avoid deal-chaining.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 smtClean="0"/>
              <a:t>Is there a third-party that adds credibility or connections to your target audience?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 smtClean="0"/>
              <a:t>Should these complementary products be bundled? Or referrals?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 smtClean="0"/>
              <a:t>Do you plan to replace these partners with your own offer?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 smtClean="0"/>
              <a:t>Complementary revenue opportunity?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 smtClean="0"/>
              <a:t>What other suppliers/vendors or influencers touch the customer as part of the typical sales cycle?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 smtClean="0"/>
              <a:t>Will these partners align and cooperate?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 smtClean="0"/>
              <a:t>Who owns the partner relationship and confirms the fit and alignment to your product offer?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 smtClean="0"/>
              <a:t>Are the respective support organizations connected, aligned, cooperative?</a:t>
            </a:r>
            <a:endParaRPr lang="en-US" smtClean="0"/>
          </a:p>
        </p:txBody>
      </p:sp>
      <p:sp>
        <p:nvSpPr>
          <p:cNvPr id="21508" name="AutoShape 4"/>
          <p:cNvSpPr>
            <a:spLocks/>
          </p:cNvSpPr>
          <p:nvPr/>
        </p:nvSpPr>
        <p:spPr bwMode="auto">
          <a:xfrm>
            <a:off x="215900" y="803275"/>
            <a:ext cx="286385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Proposition</a:t>
            </a:r>
            <a:endParaRPr lang="en-US">
              <a:cs typeface="Franklin Gothic Book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4830763" y="4554538"/>
            <a:ext cx="19045237" cy="1660525"/>
          </a:xfrm>
          <a:prstGeom prst="roundRect">
            <a:avLst>
              <a:gd name="adj" fmla="val 10338"/>
            </a:avLst>
          </a:prstGeom>
          <a:solidFill>
            <a:srgbClr val="DCDEE0"/>
          </a:solidFill>
          <a:ln>
            <a:noFill/>
          </a:ln>
          <a:effectLst>
            <a:outerShdw blurRad="50800" dist="42515" dir="5400000" algn="ctr" rotWithShape="0">
              <a:srgbClr val="000000">
                <a:alpha val="61377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0" name="AutoShape 2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Promotion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9599275" cy="4464050"/>
          </a:xfrm>
        </p:spPr>
        <p:txBody>
          <a:bodyPr anchor="t"/>
          <a:lstStyle/>
          <a:p>
            <a:pPr marL="0" indent="0" eaLnBrk="1">
              <a:spcBef>
                <a:spcPts val="2000"/>
              </a:spcBef>
              <a:defRPr/>
            </a:pPr>
            <a:r>
              <a:rPr lang="en-US" smtClean="0"/>
              <a:t>Have an elevator pitch always ready: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en-US" sz="4500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For [</a:t>
            </a:r>
            <a:r>
              <a:rPr lang="en-US" sz="4500" i="1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people | organizations</a:t>
            </a:r>
            <a:r>
              <a:rPr lang="en-US" sz="4500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who have [</a:t>
            </a:r>
            <a:r>
              <a:rPr lang="en-US" sz="4500" i="1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describe problem</a:t>
            </a:r>
            <a:r>
              <a:rPr lang="en-US" sz="4500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], we provide [</a:t>
            </a:r>
            <a:r>
              <a:rPr lang="en-US" sz="4500" i="1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solution description</a:t>
            </a:r>
            <a:r>
              <a:rPr lang="en-US" sz="4500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  Because of our [</a:t>
            </a:r>
            <a:r>
              <a:rPr lang="en-US" sz="4500" i="1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unique value proposition</a:t>
            </a:r>
            <a:r>
              <a:rPr lang="en-US" sz="4500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we enable you to [</a:t>
            </a:r>
            <a:r>
              <a:rPr lang="en-US" sz="4500" i="1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beneficial result</a:t>
            </a:r>
            <a:r>
              <a:rPr lang="en-US" sz="4500" smtClean="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</a:t>
            </a:r>
          </a:p>
          <a:p>
            <a:pPr marL="0" indent="0" eaLnBrk="1">
              <a:spcBef>
                <a:spcPts val="2000"/>
              </a:spcBef>
              <a:defRPr/>
            </a:pPr>
            <a:r>
              <a:rPr lang="en-US" smtClean="0"/>
              <a:t>Messaging that</a:t>
            </a:r>
            <a:r>
              <a:rPr lang="ja-JP" altLang="en-US" smtClean="0"/>
              <a:t>’</a:t>
            </a:r>
            <a:r>
              <a:rPr lang="en-US" smtClean="0"/>
              <a:t>s concrete, fact based. Avoid hyperbolic words: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ja-JP" altLang="en-US" smtClean="0"/>
              <a:t>“</a:t>
            </a:r>
            <a:r>
              <a:rPr lang="en-US" smtClean="0"/>
              <a:t>best</a:t>
            </a:r>
            <a:r>
              <a:rPr lang="ja-JP" altLang="en-US" smtClean="0"/>
              <a:t>”</a:t>
            </a:r>
            <a:r>
              <a:rPr lang="en-US" smtClean="0"/>
              <a:t>, </a:t>
            </a:r>
            <a:r>
              <a:rPr lang="ja-JP" altLang="en-US" smtClean="0"/>
              <a:t>“</a:t>
            </a:r>
            <a:r>
              <a:rPr lang="en-US" smtClean="0"/>
              <a:t>amazing</a:t>
            </a:r>
            <a:r>
              <a:rPr lang="ja-JP" altLang="en-US" smtClean="0"/>
              <a:t>”</a:t>
            </a:r>
            <a:r>
              <a:rPr lang="en-US" smtClean="0"/>
              <a:t>, </a:t>
            </a:r>
            <a:r>
              <a:rPr lang="ja-JP" altLang="en-US" smtClean="0"/>
              <a:t>“</a:t>
            </a:r>
            <a:r>
              <a:rPr lang="en-US" smtClean="0"/>
              <a:t>revolutionary</a:t>
            </a:r>
            <a:r>
              <a:rPr lang="ja-JP" altLang="en-US" smtClean="0"/>
              <a:t>”</a:t>
            </a:r>
            <a:r>
              <a:rPr lang="en-US" smtClean="0"/>
              <a:t>, and other B.S. …</a:t>
            </a:r>
          </a:p>
        </p:txBody>
      </p:sp>
      <p:sp>
        <p:nvSpPr>
          <p:cNvPr id="22533" name="AutoShape 5"/>
          <p:cNvSpPr>
            <a:spLocks/>
          </p:cNvSpPr>
          <p:nvPr/>
        </p:nvSpPr>
        <p:spPr bwMode="auto">
          <a:xfrm>
            <a:off x="215900" y="803275"/>
            <a:ext cx="286385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solidFill>
                  <a:srgbClr val="A6AAA9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solidFill>
                  <a:srgbClr val="A6AAA9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solidFill>
                  <a:srgbClr val="A6AAA9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solidFill>
                  <a:srgbClr val="A6AAA9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solidFill>
                  <a:srgbClr val="A6AAA9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solidFill>
                  <a:srgbClr val="A6AAA9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solidFill>
                  <a:srgbClr val="A6AAA9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solidFill>
                  <a:srgbClr val="A6AAA9"/>
                </a:solidFill>
                <a:cs typeface="Franklin Gothic Book" charset="0"/>
              </a:rPr>
              <a:t>Proposition</a:t>
            </a:r>
            <a:endParaRPr lang="en-US">
              <a:cs typeface="Franklin Gothic Book" charset="0"/>
            </a:endParaRP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252913" y="917575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latin typeface="+mn-lt"/>
                <a:cs typeface="Apple Symbols" charset="0"/>
                <a:sym typeface="Apple Symbols" charset="0"/>
              </a:rPr>
              <a:t>☑︎</a:t>
            </a:r>
            <a:r>
              <a:rPr lang="en-US" sz="4800" dirty="0">
                <a:latin typeface="+mn-lt"/>
                <a:cs typeface="Franklin Gothic Book" charset="0"/>
              </a:rPr>
              <a:t>PR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☑︎Lead Customer reference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☑︎Advertising? </a:t>
            </a:r>
            <a:r>
              <a:rPr lang="en-US" sz="4800" dirty="0" err="1">
                <a:cs typeface="Franklin Gothic Book" charset="0"/>
              </a:rPr>
              <a:t>Adwords</a:t>
            </a:r>
            <a:r>
              <a:rPr lang="en-US" sz="4800" dirty="0">
                <a:cs typeface="Franklin Gothic Book" charset="0"/>
              </a:rPr>
              <a:t>?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☑︎Community outreach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☑︎Partners trained</a:t>
            </a: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9958388" y="8216900"/>
            <a:ext cx="6086475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 b="1">
                <a:latin typeface="Franklin Gothic Medium" charset="0"/>
                <a:cs typeface="Franklin Gothic Medium" charset="0"/>
                <a:sym typeface="Franklin Gothic Medium" charset="0"/>
              </a:rPr>
              <a:t>Launch Checklist</a:t>
            </a:r>
            <a:endParaRPr lang="en-US">
              <a:cs typeface="Franklin Gothic Book" charset="0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14235113" y="929640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☑︎Whitepaper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☑︎Webinar, </a:t>
            </a:r>
            <a:r>
              <a:rPr lang="en-US" sz="4800" dirty="0" err="1">
                <a:cs typeface="Franklin Gothic Book" charset="0"/>
              </a:rPr>
              <a:t>Quickstart</a:t>
            </a:r>
            <a:r>
              <a:rPr lang="en-US" sz="4800" dirty="0">
                <a:cs typeface="Franklin Gothic Book" charset="0"/>
              </a:rPr>
              <a:t> Training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☑︎User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☑︎Industry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☑︎Prospect/lead attack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Proposition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 smtClean="0"/>
              <a:t>How is the business offer summed up in a proposal?</a:t>
            </a:r>
          </a:p>
          <a:p>
            <a:pPr marL="0" indent="0" eaLnBrk="1">
              <a:defRPr/>
            </a:pPr>
            <a:r>
              <a:rPr lang="en-US" smtClean="0"/>
              <a:t>Benefits defined?  Return-on-Investment asserted?</a:t>
            </a:r>
          </a:p>
          <a:p>
            <a:pPr marL="0" indent="0" eaLnBrk="1">
              <a:defRPr/>
            </a:pPr>
            <a:r>
              <a:rPr lang="en-US" smtClean="0"/>
              <a:t>Deliverable specified?</a:t>
            </a:r>
          </a:p>
          <a:p>
            <a:pPr marL="0" indent="0" eaLnBrk="1">
              <a:defRPr/>
            </a:pPr>
            <a:r>
              <a:rPr lang="en-US" smtClean="0"/>
              <a:t>Long term value proposition provable, measurable?</a:t>
            </a:r>
          </a:p>
          <a:p>
            <a:pPr marL="0" indent="0" eaLnBrk="1">
              <a:defRPr/>
            </a:pPr>
            <a:r>
              <a:rPr lang="en-US" smtClean="0"/>
              <a:t>Clearly actionable closing/contracting/purchasing/receiving process?</a:t>
            </a:r>
          </a:p>
          <a:p>
            <a:pPr marL="0" indent="0" eaLnBrk="1">
              <a:defRPr/>
            </a:pPr>
            <a:r>
              <a:rPr lang="en-US" smtClean="0"/>
              <a:t>Timeline and expiration of offer</a:t>
            </a:r>
          </a:p>
        </p:txBody>
      </p:sp>
      <p:sp>
        <p:nvSpPr>
          <p:cNvPr id="23556" name="AutoShape 4"/>
          <p:cNvSpPr>
            <a:spLocks/>
          </p:cNvSpPr>
          <p:nvPr/>
        </p:nvSpPr>
        <p:spPr bwMode="auto">
          <a:xfrm>
            <a:off x="215900" y="803275"/>
            <a:ext cx="286385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solidFill>
                  <a:srgbClr val="FFFFFF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solidFill>
                  <a:srgbClr val="FFFFFF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solidFill>
                  <a:srgbClr val="FFFFFF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solidFill>
                  <a:srgbClr val="FFFFFF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solidFill>
                  <a:srgbClr val="FFFFFF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solidFill>
                  <a:srgbClr val="FFFFFF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solidFill>
                  <a:srgbClr val="FFFFFF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solidFill>
                  <a:srgbClr val="FFFFFF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cs typeface="Franklin Gothic Book" charset="0"/>
              </a:rPr>
              <a:t>Proposition</a:t>
            </a:r>
            <a:endParaRPr lang="en-US">
              <a:cs typeface="Franklin Gothic Book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 smtClean="0"/>
              <a:t>Example: TidalScale Validation</a:t>
            </a:r>
            <a:endParaRPr lang="en-US" dirty="0"/>
          </a:p>
        </p:txBody>
      </p:sp>
      <p:sp>
        <p:nvSpPr>
          <p:cNvPr id="7" name="Trapezoid 6"/>
          <p:cNvSpPr/>
          <p:nvPr/>
        </p:nvSpPr>
        <p:spPr>
          <a:xfrm rot="5400000">
            <a:off x="-1635855" y="4908381"/>
            <a:ext cx="9660260" cy="5552499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3477</a:t>
            </a:r>
          </a:p>
          <a:p>
            <a:pPr algn="ctr"/>
            <a:r>
              <a:rPr lang="en-US" dirty="0" smtClean="0"/>
              <a:t>Contacts Made</a:t>
            </a:r>
          </a:p>
          <a:p>
            <a:pPr algn="ctr"/>
            <a:r>
              <a:rPr lang="en-US" sz="3300" dirty="0"/>
              <a:t>April 2013 to date</a:t>
            </a:r>
          </a:p>
        </p:txBody>
      </p:sp>
      <p:sp>
        <p:nvSpPr>
          <p:cNvPr id="8" name="Trapezoid 7"/>
          <p:cNvSpPr/>
          <p:nvPr/>
        </p:nvSpPr>
        <p:spPr>
          <a:xfrm rot="5400000">
            <a:off x="5686739" y="4543928"/>
            <a:ext cx="7463594" cy="6232173"/>
          </a:xfrm>
          <a:prstGeom prst="trapezoid">
            <a:avLst>
              <a:gd name="adj" fmla="val 2207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lIns="217709" tIns="0" rIns="217709" bIns="326564" rtlCol="0" anchor="ctr"/>
          <a:lstStyle/>
          <a:p>
            <a:pPr algn="ctr"/>
            <a:r>
              <a:rPr lang="en-US" sz="6700" b="1" dirty="0"/>
              <a:t>383</a:t>
            </a:r>
            <a:endParaRPr lang="en-US" sz="5700" b="1" dirty="0"/>
          </a:p>
          <a:p>
            <a:pPr algn="ctr"/>
            <a:r>
              <a:rPr lang="en-US" dirty="0" smtClean="0"/>
              <a:t>Validation meetings or</a:t>
            </a:r>
          </a:p>
          <a:p>
            <a:pPr algn="ctr"/>
            <a:r>
              <a:rPr lang="en-US" dirty="0" smtClean="0"/>
              <a:t>Initial Sales presentations</a:t>
            </a:r>
            <a:endParaRPr lang="en-US" dirty="0"/>
          </a:p>
        </p:txBody>
      </p:sp>
      <p:sp>
        <p:nvSpPr>
          <p:cNvPr id="9" name="Trapezoid 8"/>
          <p:cNvSpPr/>
          <p:nvPr/>
        </p:nvSpPr>
        <p:spPr>
          <a:xfrm rot="5400000">
            <a:off x="12383999" y="5453916"/>
            <a:ext cx="5316184" cy="4412192"/>
          </a:xfrm>
          <a:prstGeom prst="trapezoid">
            <a:avLst>
              <a:gd name="adj" fmla="val 2017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66</a:t>
            </a:r>
            <a:endParaRPr lang="en-US" sz="5700" b="1" dirty="0"/>
          </a:p>
          <a:p>
            <a:pPr algn="ctr"/>
            <a:r>
              <a:rPr lang="en-US" sz="3800" dirty="0"/>
              <a:t>Current Active Prospects</a:t>
            </a:r>
            <a:endParaRPr lang="en-US" sz="2900" dirty="0"/>
          </a:p>
        </p:txBody>
      </p:sp>
      <p:sp>
        <p:nvSpPr>
          <p:cNvPr id="13" name="Rectangle 12"/>
          <p:cNvSpPr/>
          <p:nvPr/>
        </p:nvSpPr>
        <p:spPr>
          <a:xfrm>
            <a:off x="17562424" y="4635288"/>
            <a:ext cx="6367685" cy="61018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t"/>
          <a:lstStyle/>
          <a:p>
            <a:pPr algn="ctr"/>
            <a:r>
              <a:rPr lang="en-US" sz="6700" b="1" dirty="0"/>
              <a:t>19</a:t>
            </a:r>
          </a:p>
          <a:p>
            <a:pPr algn="ctr"/>
            <a:r>
              <a:rPr lang="en-US" dirty="0" smtClean="0"/>
              <a:t>Sales Opportunities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085428" y="6350609"/>
            <a:ext cx="3561363" cy="26449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5</a:t>
            </a:r>
            <a:endParaRPr lang="en-US" sz="3800" b="1" dirty="0"/>
          </a:p>
          <a:p>
            <a:pPr algn="ctr"/>
            <a:r>
              <a:rPr lang="en-US" sz="2900" dirty="0"/>
              <a:t>alpha customers signed</a:t>
            </a:r>
          </a:p>
        </p:txBody>
      </p:sp>
      <p:sp>
        <p:nvSpPr>
          <p:cNvPr id="12" name="Oval 11"/>
          <p:cNvSpPr/>
          <p:nvPr/>
        </p:nvSpPr>
        <p:spPr>
          <a:xfrm>
            <a:off x="20264004" y="7934989"/>
            <a:ext cx="3561363" cy="264499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14</a:t>
            </a:r>
            <a:endParaRPr lang="en-US" sz="3800" b="1" dirty="0"/>
          </a:p>
          <a:p>
            <a:pPr algn="ctr"/>
            <a:r>
              <a:rPr lang="en-US" sz="2900" dirty="0"/>
              <a:t>Beta</a:t>
            </a:r>
          </a:p>
          <a:p>
            <a:pPr algn="ctr"/>
            <a:r>
              <a:rPr lang="en-US" sz="2900"/>
              <a:t>prospects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4005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98030104"/>
              </p:ext>
            </p:extLst>
          </p:nvPr>
        </p:nvGraphicFramePr>
        <p:xfrm>
          <a:off x="12981443" y="2971800"/>
          <a:ext cx="11631157" cy="518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939655400"/>
              </p:ext>
            </p:extLst>
          </p:nvPr>
        </p:nvGraphicFramePr>
        <p:xfrm>
          <a:off x="12981443" y="8303082"/>
          <a:ext cx="11631157" cy="554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2"/>
              </p:ext>
            </p:extLst>
          </p:nvPr>
        </p:nvGraphicFramePr>
        <p:xfrm>
          <a:off x="1585897" y="3279666"/>
          <a:ext cx="9943299" cy="960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4640"/>
                <a:gridCol w="5058659"/>
              </a:tblGrid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Hot</a:t>
                      </a:r>
                      <a:endParaRPr lang="en-US" sz="3200" b="1" dirty="0">
                        <a:solidFill>
                          <a:schemeClr val="bg1"/>
                        </a:solidFill>
                      </a:endParaRP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89760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NeoTechnology</a:t>
                      </a:r>
                      <a:endParaRPr lang="en-US" sz="2800" dirty="0" smtClean="0"/>
                    </a:p>
                    <a:p>
                      <a:r>
                        <a:rPr lang="en-US" sz="2800" dirty="0" err="1" smtClean="0"/>
                        <a:t>BlackArrow</a:t>
                      </a:r>
                      <a:endParaRPr lang="en-US" sz="2800" dirty="0" smtClean="0"/>
                    </a:p>
                    <a:p>
                      <a:r>
                        <a:rPr lang="en-US" sz="2800" dirty="0" smtClean="0"/>
                        <a:t>UCSF</a:t>
                      </a:r>
                    </a:p>
                    <a:p>
                      <a:r>
                        <a:rPr lang="en-US" sz="2800" dirty="0" smtClean="0"/>
                        <a:t>Digital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baseline="0" dirty="0" err="1" smtClean="0"/>
                        <a:t>Infuzion</a:t>
                      </a:r>
                      <a:endParaRPr lang="en-US" sz="2800" dirty="0"/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UCSC Genomics</a:t>
                      </a:r>
                    </a:p>
                    <a:p>
                      <a:r>
                        <a:rPr lang="en-US" sz="2800" dirty="0" smtClean="0"/>
                        <a:t>Synopsis</a:t>
                      </a:r>
                    </a:p>
                    <a:p>
                      <a:r>
                        <a:rPr lang="en-US" sz="2800" dirty="0" err="1" smtClean="0"/>
                        <a:t>SuperMicro</a:t>
                      </a:r>
                      <a:r>
                        <a:rPr lang="en-US" sz="2800" dirty="0" smtClean="0"/>
                        <a:t>*</a:t>
                      </a:r>
                      <a:r>
                        <a:rPr lang="en-US" sz="2800" baseline="0" dirty="0" smtClean="0"/>
                        <a:t>  </a:t>
                      </a:r>
                      <a:r>
                        <a:rPr lang="en-US" sz="1800" baseline="0" dirty="0" smtClean="0"/>
                        <a:t>(*partner)</a:t>
                      </a:r>
                      <a:endParaRPr lang="en-US" sz="1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FFFF"/>
                          </a:solidFill>
                        </a:rPr>
                        <a:t>Moderate</a:t>
                      </a:r>
                      <a:endParaRPr lang="en-US"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Avaya</a:t>
                      </a:r>
                    </a:p>
                    <a:p>
                      <a:r>
                        <a:rPr lang="en-US" sz="2800" dirty="0" smtClean="0"/>
                        <a:t>Objectivity</a:t>
                      </a:r>
                    </a:p>
                    <a:p>
                      <a:r>
                        <a:rPr lang="en-US" sz="2800" dirty="0" err="1" smtClean="0"/>
                        <a:t>GeneDrop</a:t>
                      </a:r>
                      <a:endParaRPr lang="en-US" sz="2800" dirty="0" smtClean="0"/>
                    </a:p>
                    <a:p>
                      <a:r>
                        <a:rPr lang="en-US" sz="2800" dirty="0" err="1" smtClean="0"/>
                        <a:t>Altilia</a:t>
                      </a:r>
                      <a:endParaRPr lang="en-US" sz="2800" dirty="0" smtClean="0"/>
                    </a:p>
                    <a:p>
                      <a:r>
                        <a:rPr lang="en-US" sz="2800" dirty="0" smtClean="0"/>
                        <a:t>Intel</a:t>
                      </a:r>
                    </a:p>
                    <a:p>
                      <a:r>
                        <a:rPr lang="en-US" sz="2800" dirty="0" smtClean="0"/>
                        <a:t>Icahn School of Med</a:t>
                      </a:r>
                      <a:endParaRPr lang="en-US" sz="2800" dirty="0"/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LogicBlox</a:t>
                      </a:r>
                      <a:endParaRPr lang="en-US" sz="2800" dirty="0" smtClean="0"/>
                    </a:p>
                    <a:p>
                      <a:r>
                        <a:rPr lang="en-US" sz="2800" dirty="0" err="1" smtClean="0"/>
                        <a:t>MedSolutions</a:t>
                      </a:r>
                      <a:endParaRPr lang="en-US" sz="2800" dirty="0" smtClean="0"/>
                    </a:p>
                    <a:p>
                      <a:r>
                        <a:rPr lang="en-US" sz="2800" dirty="0" err="1" smtClean="0"/>
                        <a:t>Informatica</a:t>
                      </a:r>
                      <a:endParaRPr lang="en-US" sz="2800" dirty="0" smtClean="0"/>
                    </a:p>
                    <a:p>
                      <a:r>
                        <a:rPr lang="en-US" sz="2800" dirty="0" smtClean="0"/>
                        <a:t>Lockheed</a:t>
                      </a:r>
                      <a:r>
                        <a:rPr lang="en-US" sz="2800" baseline="0" dirty="0" smtClean="0"/>
                        <a:t> Martin</a:t>
                      </a:r>
                    </a:p>
                    <a:p>
                      <a:r>
                        <a:rPr lang="en-US" sz="2800" baseline="0" dirty="0" smtClean="0"/>
                        <a:t>Autodesk</a:t>
                      </a:r>
                    </a:p>
                    <a:p>
                      <a:r>
                        <a:rPr lang="en-US" sz="2800" baseline="0" dirty="0" smtClean="0"/>
                        <a:t>Royal </a:t>
                      </a:r>
                      <a:r>
                        <a:rPr lang="en-US" sz="2800" baseline="0" dirty="0" err="1" smtClean="0"/>
                        <a:t>Inst</a:t>
                      </a:r>
                      <a:r>
                        <a:rPr lang="en-US" sz="2800" baseline="0" dirty="0" smtClean="0"/>
                        <a:t> Tech-KTH</a:t>
                      </a:r>
                      <a:endParaRPr lang="en-US" sz="2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FFFF"/>
                          </a:solidFill>
                        </a:rPr>
                        <a:t>Mild</a:t>
                      </a:r>
                      <a:endParaRPr lang="en-US"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Polaris Design Syst.</a:t>
                      </a:r>
                    </a:p>
                    <a:p>
                      <a:r>
                        <a:rPr lang="en-US" sz="2800" dirty="0" smtClean="0"/>
                        <a:t>Broad Institute</a:t>
                      </a:r>
                    </a:p>
                    <a:p>
                      <a:r>
                        <a:rPr lang="en-US" sz="2800" dirty="0" smtClean="0"/>
                        <a:t>Wisconsin Med Coll.</a:t>
                      </a:r>
                    </a:p>
                    <a:p>
                      <a:r>
                        <a:rPr lang="en-US" sz="2800" dirty="0" err="1" smtClean="0"/>
                        <a:t>ViSiNETS</a:t>
                      </a:r>
                      <a:r>
                        <a:rPr lang="en-US" sz="2800" dirty="0" smtClean="0"/>
                        <a:t>,</a:t>
                      </a:r>
                      <a:r>
                        <a:rPr lang="en-US" sz="2800" baseline="0" dirty="0" smtClean="0"/>
                        <a:t> Inc.</a:t>
                      </a:r>
                    </a:p>
                    <a:p>
                      <a:r>
                        <a:rPr lang="en-US" sz="2800" dirty="0" smtClean="0"/>
                        <a:t>PNDLM</a:t>
                      </a:r>
                    </a:p>
                    <a:p>
                      <a:r>
                        <a:rPr lang="en-US" sz="2800" dirty="0" smtClean="0"/>
                        <a:t>Delta Dental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Novartis</a:t>
                      </a:r>
                    </a:p>
                    <a:p>
                      <a:r>
                        <a:rPr lang="en-US" sz="2800" dirty="0" err="1" smtClean="0"/>
                        <a:t>Palantir</a:t>
                      </a:r>
                      <a:endParaRPr lang="en-US" sz="2800" dirty="0" smtClean="0"/>
                    </a:p>
                    <a:p>
                      <a:r>
                        <a:rPr lang="en-US" sz="2800" dirty="0" smtClean="0"/>
                        <a:t>Pathway Genomics</a:t>
                      </a:r>
                    </a:p>
                    <a:p>
                      <a:r>
                        <a:rPr lang="en-US" sz="2800" dirty="0" smtClean="0"/>
                        <a:t>Los Alamos Labs</a:t>
                      </a:r>
                    </a:p>
                    <a:p>
                      <a:r>
                        <a:rPr lang="en-US" sz="2800" dirty="0" smtClean="0"/>
                        <a:t>USF</a:t>
                      </a:r>
                      <a:endParaRPr lang="en-US" sz="2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>
            <a:off x="11529196" y="2971800"/>
            <a:ext cx="1452248" cy="30786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529196" y="8157302"/>
            <a:ext cx="1452248" cy="4723562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 smtClean="0"/>
              <a:t>Example: TidalScale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5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The Tenth P: Plan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smtClean="0"/>
              <a:t>Integrated objectives and actions between: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 smtClean="0"/>
              <a:t>Product Management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 smtClean="0"/>
              <a:t>Marketing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 smtClean="0"/>
              <a:t>Sales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 smtClean="0"/>
              <a:t>Services &amp; Support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 smtClean="0"/>
              <a:t>IT &amp; e-commerce team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smtClean="0"/>
              <a:t>Cross-team meetings / company wide to give everyone context</a:t>
            </a: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215900" y="803275"/>
            <a:ext cx="300513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>
                <a:solidFill>
                  <a:srgbClr val="EC5D57"/>
                </a:solidFill>
                <a:latin typeface="Franklin Gothic Medium" charset="0"/>
                <a:cs typeface="Franklin Gothic Medium" charset="0"/>
                <a:sym typeface="Franklin Gothic Medium" charset="0"/>
              </a:rPr>
              <a:t>Plan</a:t>
            </a:r>
            <a:endParaRPr lang="en-US">
              <a:cs typeface="Franklin Gothic Book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/>
              <a:t>Lunch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362200" y="1785938"/>
            <a:ext cx="10152063" cy="10144125"/>
          </a:xfrm>
        </p:spPr>
        <p:txBody>
          <a:bodyPr lIns="71437" tIns="71437" rIns="71437" bIns="71437"/>
          <a:lstStyle/>
          <a:p>
            <a:pPr marL="685800" indent="-685800" eaLnBrk="1">
              <a:spcBef>
                <a:spcPts val="6900"/>
              </a:spcBef>
              <a:buFont typeface="Arial"/>
              <a:buChar char="•"/>
              <a:defRPr/>
            </a:pPr>
            <a:r>
              <a:rPr lang="en-US" dirty="0" smtClean="0"/>
              <a:t>A couple of stories…</a:t>
            </a:r>
          </a:p>
        </p:txBody>
      </p:sp>
    </p:spTree>
    <p:extLst>
      <p:ext uri="{BB962C8B-B14F-4D97-AF65-F5344CB8AC3E}">
        <p14:creationId xmlns:p14="http://schemas.microsoft.com/office/powerpoint/2010/main" val="3767382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 smtClean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 smtClean="0"/>
              <a:t>Lunch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219200"/>
            <a:ext cx="17221200" cy="1384300"/>
          </a:xfrm>
        </p:spPr>
        <p:txBody>
          <a:bodyPr/>
          <a:lstStyle/>
          <a:p>
            <a:r>
              <a:rPr lang="en-US" dirty="0" smtClean="0"/>
              <a:t>A Story about a Parking Lot</a:t>
            </a:r>
            <a:endParaRPr lang="en-US" dirty="0"/>
          </a:p>
        </p:txBody>
      </p:sp>
      <p:pic>
        <p:nvPicPr>
          <p:cNvPr id="5" name="Picture 4" descr="ROLM_H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2657408"/>
            <a:ext cx="14935200" cy="6297676"/>
          </a:xfrm>
          <a:prstGeom prst="rect">
            <a:avLst/>
          </a:prstGeom>
        </p:spPr>
      </p:pic>
      <p:pic>
        <p:nvPicPr>
          <p:cNvPr id="4" name="Picture 3" descr="RO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7563642"/>
            <a:ext cx="3124200" cy="561331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ROLM_milspec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667000"/>
            <a:ext cx="7391400" cy="4623202"/>
          </a:xfrm>
          <a:prstGeom prst="rect">
            <a:avLst/>
          </a:prstGeom>
        </p:spPr>
      </p:pic>
      <p:pic>
        <p:nvPicPr>
          <p:cNvPr id="8" name="Picture 7" descr="ROLM_pb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7620000"/>
            <a:ext cx="7391400" cy="5543550"/>
          </a:xfrm>
          <a:prstGeom prst="rect">
            <a:avLst/>
          </a:prstGeom>
        </p:spPr>
      </p:pic>
      <p:pic>
        <p:nvPicPr>
          <p:cNvPr id="10" name="Picture 9" descr="ROLM_CorpH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631118"/>
            <a:ext cx="18364200" cy="10517428"/>
          </a:xfrm>
          <a:prstGeom prst="rect">
            <a:avLst/>
          </a:prstGeom>
        </p:spPr>
      </p:pic>
      <p:pic>
        <p:nvPicPr>
          <p:cNvPr id="9" name="Picture 8" descr="ROLM_parkingl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5864" y="2631118"/>
            <a:ext cx="27101121" cy="11221559"/>
          </a:xfrm>
          <a:prstGeom prst="rect">
            <a:avLst/>
          </a:prstGeom>
        </p:spPr>
      </p:pic>
      <p:pic>
        <p:nvPicPr>
          <p:cNvPr id="11" name="Picture 10" descr="49er_park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2716" y="2870200"/>
            <a:ext cx="3276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34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 smtClean="0"/>
              <a:t>9P’s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5100" smtClean="0"/>
              <a:t>Ingredients for Going To Market</a:t>
            </a:r>
            <a:endParaRPr lang="en-US" smtClean="0"/>
          </a:p>
        </p:txBody>
      </p:sp>
      <p:sp>
        <p:nvSpPr>
          <p:cNvPr id="6147" name="AutoShape 3"/>
          <p:cNvSpPr>
            <a:spLocks/>
          </p:cNvSpPr>
          <p:nvPr/>
        </p:nvSpPr>
        <p:spPr bwMode="auto">
          <a:xfrm>
            <a:off x="2105025" y="10347325"/>
            <a:ext cx="369411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Tom Miller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8143538" y="10347325"/>
            <a:ext cx="4938712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Chuck Piercey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32025" y="2436813"/>
            <a:ext cx="19918363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7000" smtClean="0"/>
              <a:t>Do you know a super-talented team of engineers that built awesome software yet failed to get it used?</a:t>
            </a:r>
            <a:endParaRPr lang="en-US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12763" eaLnBrk="1">
              <a:defRPr/>
            </a:pPr>
            <a:r>
              <a:rPr lang="en-US" sz="9800" smtClean="0"/>
              <a:t>Heard inside the engineering driven software company</a:t>
            </a:r>
            <a:endParaRPr lang="en-US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17888" y="3636963"/>
            <a:ext cx="17546637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 smtClean="0"/>
              <a:t>“</a:t>
            </a:r>
            <a:r>
              <a:rPr lang="en-US" sz="6400" dirty="0" smtClean="0"/>
              <a:t>Code’s done. Ship it.</a:t>
            </a:r>
            <a:r>
              <a:rPr lang="ja-JP" altLang="en-US" sz="6400" dirty="0" smtClean="0"/>
              <a:t>”</a:t>
            </a:r>
            <a:endParaRPr lang="en-US" sz="6400" dirty="0" smtClean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 smtClean="0"/>
              <a:t>“</a:t>
            </a:r>
            <a:r>
              <a:rPr lang="en-US" sz="6400" dirty="0" smtClean="0"/>
              <a:t>The </a:t>
            </a:r>
            <a:r>
              <a:rPr lang="en-US" sz="6400" dirty="0" err="1" smtClean="0"/>
              <a:t>eval</a:t>
            </a:r>
            <a:r>
              <a:rPr lang="en-US" sz="6400" dirty="0" smtClean="0"/>
              <a:t> download </a:t>
            </a:r>
            <a:r>
              <a:rPr lang="en-US" sz="6400" b="1" i="1" dirty="0" smtClean="0"/>
              <a:t>is</a:t>
            </a:r>
            <a:r>
              <a:rPr lang="en-US" sz="6400" dirty="0" smtClean="0"/>
              <a:t> the sales process.</a:t>
            </a:r>
            <a:r>
              <a:rPr lang="ja-JP" altLang="en-US" sz="6400" dirty="0" smtClean="0"/>
              <a:t>”</a:t>
            </a:r>
            <a:endParaRPr lang="en-US" sz="6400" dirty="0" smtClean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 smtClean="0"/>
              <a:t>“</a:t>
            </a:r>
            <a:r>
              <a:rPr lang="en-US" sz="6400" dirty="0" smtClean="0"/>
              <a:t>If there’s a problem, the source is on </a:t>
            </a:r>
            <a:r>
              <a:rPr lang="en-US" sz="6400" dirty="0" err="1" smtClean="0"/>
              <a:t>github</a:t>
            </a:r>
            <a:r>
              <a:rPr lang="en-US" sz="6400" dirty="0" smtClean="0"/>
              <a:t>.</a:t>
            </a:r>
            <a:r>
              <a:rPr lang="ja-JP" altLang="en-US" sz="6400" dirty="0" smtClean="0"/>
              <a:t>”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smtClean="0"/>
              <a:t>OK, you caught me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1273175" y="4751388"/>
            <a:ext cx="10828338" cy="6784975"/>
            <a:chOff x="-177800" y="-114300"/>
            <a:chExt cx="10829862" cy="6784988"/>
          </a:xfrm>
        </p:grpSpPr>
        <p:grpSp>
          <p:nvGrpSpPr>
            <p:cNvPr id="9220" name="Group 3"/>
            <p:cNvGrpSpPr>
              <a:grpSpLocks/>
            </p:cNvGrpSpPr>
            <p:nvPr/>
          </p:nvGrpSpPr>
          <p:grpSpPr bwMode="auto">
            <a:xfrm>
              <a:off x="-177800" y="-114300"/>
              <a:ext cx="9931400" cy="5905500"/>
              <a:chOff x="-177800" y="-114300"/>
              <a:chExt cx="9931400" cy="5905500"/>
            </a:xfrm>
          </p:grpSpPr>
          <p:pic>
            <p:nvPicPr>
              <p:cNvPr id="2" name="Picture 4" descr="Screen Shot 2013-11-04 at 6.38.02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" y="0"/>
                <a:ext cx="9575561" cy="5448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7800" y="-114300"/>
                <a:ext cx="9931211" cy="590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222" name="Picture 6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181" y="1587503"/>
              <a:ext cx="3769255" cy="3630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3" name="Picture 7" descr="MagGlas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593" y="1533528"/>
              <a:ext cx="8035469" cy="5137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9224" name="AutoShape 8"/>
          <p:cNvSpPr>
            <a:spLocks/>
          </p:cNvSpPr>
          <p:nvPr/>
        </p:nvSpPr>
        <p:spPr bwMode="auto">
          <a:xfrm>
            <a:off x="12723813" y="5181600"/>
            <a:ext cx="10652125" cy="477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l">
              <a:defRPr/>
            </a:pPr>
            <a:r>
              <a:rPr lang="en-US">
                <a:cs typeface="Franklin Gothic Book" charset="0"/>
              </a:rPr>
              <a:t>No self-respecting software developer has ever said the code is done.</a:t>
            </a:r>
          </a:p>
          <a:p>
            <a:pPr algn="l">
              <a:defRPr/>
            </a:pPr>
            <a:endParaRPr lang="en-US">
              <a:cs typeface="Franklin Gothic Book" charset="0"/>
            </a:endParaRPr>
          </a:p>
          <a:p>
            <a:pPr algn="l">
              <a:defRPr/>
            </a:pPr>
            <a:r>
              <a:rPr lang="en-US">
                <a:cs typeface="Franklin Gothic Book" charset="0"/>
              </a:rPr>
              <a:t>But…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1427</Words>
  <Application>Microsoft Macintosh PowerPoint</Application>
  <PresentationFormat>Custom</PresentationFormat>
  <Paragraphs>307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Office Theme</vt:lpstr>
      <vt:lpstr>1_Office Theme</vt:lpstr>
      <vt:lpstr>2_Office Theme</vt:lpstr>
      <vt:lpstr>3_Office Theme</vt:lpstr>
      <vt:lpstr>A Walk Through Silicon Valley</vt:lpstr>
      <vt:lpstr>Agenda</vt:lpstr>
      <vt:lpstr>PowerPoint Presentation</vt:lpstr>
      <vt:lpstr>Agenda</vt:lpstr>
      <vt:lpstr>A Story about a Parking Lot</vt:lpstr>
      <vt:lpstr>9P’s</vt:lpstr>
      <vt:lpstr>PowerPoint Presentation</vt:lpstr>
      <vt:lpstr>Heard inside the engineering driven software company</vt:lpstr>
      <vt:lpstr>OK, you caught me</vt:lpstr>
      <vt:lpstr>PowerPoint Presentation</vt:lpstr>
      <vt:lpstr>Jam isn’t much good without a jar</vt:lpstr>
      <vt:lpstr>Software isn’t much good without the 9P’s</vt:lpstr>
      <vt:lpstr>Classic Product Management</vt:lpstr>
      <vt:lpstr>PowerPoint Presentation</vt:lpstr>
      <vt:lpstr>Profile</vt:lpstr>
      <vt:lpstr>Pain</vt:lpstr>
      <vt:lpstr>Position</vt:lpstr>
      <vt:lpstr>Product</vt:lpstr>
      <vt:lpstr>Pricing</vt:lpstr>
      <vt:lpstr>Placement</vt:lpstr>
      <vt:lpstr>Partners</vt:lpstr>
      <vt:lpstr>Promotion</vt:lpstr>
      <vt:lpstr>Proposition</vt:lpstr>
      <vt:lpstr>Example: TidalScale Validation</vt:lpstr>
      <vt:lpstr>Example: TidalScale Validation</vt:lpstr>
      <vt:lpstr>The Tenth P: Plan</vt:lpstr>
      <vt:lpstr>Agenda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9P’s</dc:title>
  <dc:subject/>
  <dc:creator/>
  <cp:keywords/>
  <dc:description/>
  <cp:lastModifiedBy>Charles Piercey</cp:lastModifiedBy>
  <cp:revision>17</cp:revision>
  <dcterms:modified xsi:type="dcterms:W3CDTF">2016-04-19T13:01:53Z</dcterms:modified>
  <cp:category/>
</cp:coreProperties>
</file>